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67" r:id="rId4"/>
    <p:sldId id="270" r:id="rId5"/>
    <p:sldId id="271" r:id="rId6"/>
    <p:sldId id="272" r:id="rId7"/>
    <p:sldId id="268" r:id="rId8"/>
    <p:sldId id="258" r:id="rId9"/>
    <p:sldId id="290" r:id="rId10"/>
    <p:sldId id="285" r:id="rId11"/>
    <p:sldId id="259" r:id="rId12"/>
    <p:sldId id="286" r:id="rId13"/>
    <p:sldId id="260" r:id="rId14"/>
    <p:sldId id="287" r:id="rId15"/>
    <p:sldId id="288" r:id="rId16"/>
    <p:sldId id="277" r:id="rId17"/>
    <p:sldId id="278" r:id="rId18"/>
    <p:sldId id="262" r:id="rId19"/>
    <p:sldId id="263" r:id="rId20"/>
    <p:sldId id="279" r:id="rId21"/>
    <p:sldId id="283" r:id="rId22"/>
    <p:sldId id="282" r:id="rId23"/>
    <p:sldId id="284" r:id="rId2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171" y="-28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D0D0D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D0D0D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48588" y="2270886"/>
            <a:ext cx="4413250" cy="3680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4415" y="2782254"/>
            <a:ext cx="4583430" cy="362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D0D0D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812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073" y="2125980"/>
            <a:ext cx="1037081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145" y="3840480"/>
            <a:ext cx="85406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048" y="1577340"/>
            <a:ext cx="53074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3497" y="1577340"/>
            <a:ext cx="53074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16469" y="0"/>
            <a:ext cx="0" cy="480181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995"/>
                </a:lnTo>
              </a:path>
            </a:pathLst>
          </a:custGeom>
          <a:ln w="12700">
            <a:solidFill>
              <a:srgbClr val="73A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7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8412" y="769061"/>
            <a:ext cx="9955174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D0D0D"/>
                </a:solidFill>
                <a:latin typeface="Tw Cen MT Condensed"/>
                <a:cs typeface="Tw Cen MT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0077" y="1868169"/>
            <a:ext cx="11051844" cy="4585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710" y="27490"/>
            <a:ext cx="457737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048" y="1577340"/>
            <a:ext cx="109808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328" y="6377940"/>
            <a:ext cx="39043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048" y="6377940"/>
            <a:ext cx="28062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4695" y="6377940"/>
            <a:ext cx="28062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4628544"/>
            <a:ext cx="8610600" cy="21037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b="1" spc="13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LECTURE # 04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13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URBAN</a:t>
            </a:r>
            <a:r>
              <a:rPr sz="4400" b="1" spc="78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spc="16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US" sz="4400" b="1" spc="16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PRINCIPLES/ELEMENTS</a:t>
            </a:r>
            <a:endParaRPr sz="4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6" y="839165"/>
            <a:ext cx="3773933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9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spc="8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spc="9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spc="9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b="1" spc="9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spc="8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spc="9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069" y="1981200"/>
            <a:ext cx="4591685" cy="3397852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59"/>
              </a:spcBef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Lighting is an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Urban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Design.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considering a </a:t>
            </a:r>
            <a:r>
              <a:rPr sz="2200" spc="-10" dirty="0" smtClean="0">
                <a:latin typeface="Times New Roman" pitchFamily="18" charset="0"/>
                <a:cs typeface="Times New Roman" pitchFamily="18" charset="0"/>
              </a:rPr>
              <a:t>lighting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design, one 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take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account the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light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needed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purpose of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site. Is the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light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designed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enhance security to the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sz="2200" spc="-2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ambiance,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aid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drivers </a:t>
            </a:r>
            <a:r>
              <a:rPr sz="2200" spc="-6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increasing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visibility on </a:t>
            </a:r>
            <a:r>
              <a:rPr sz="2200" spc="-35" dirty="0">
                <a:latin typeface="Times New Roman" pitchFamily="18" charset="0"/>
                <a:cs typeface="Times New Roman" pitchFamily="18" charset="0"/>
              </a:rPr>
              <a:t>roadways,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or used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simply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illuminate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 sign? 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It is important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proper lighting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22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site.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3168" y="3442715"/>
            <a:ext cx="3346704" cy="223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9052" y="1834895"/>
            <a:ext cx="3127248" cy="2345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56859" y="4282440"/>
            <a:ext cx="3139440" cy="1789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3168" y="862583"/>
            <a:ext cx="3108960" cy="2485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7156" t="31250" r="40337" b="10938"/>
          <a:stretch>
            <a:fillRect/>
          </a:stretch>
        </p:blipFill>
        <p:spPr bwMode="auto">
          <a:xfrm>
            <a:off x="609600" y="-17106"/>
            <a:ext cx="10972800" cy="687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6" y="839165"/>
            <a:ext cx="354533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-28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800" b="1" spc="9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spc="8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spc="9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spc="8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spc="9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139" y="2133601"/>
            <a:ext cx="4463415" cy="218226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200" spc="-15" dirty="0">
                <a:latin typeface="Times New Roman" pitchFamily="18" charset="0"/>
                <a:cs typeface="Times New Roman" pitchFamily="18" charset="0"/>
              </a:rPr>
              <a:t>Parking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an essential element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in 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regards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to urban design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and traffic  circulation.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parking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plan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should be 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developed 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200" spc="20" dirty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site prior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to  </a:t>
            </a:r>
            <a:r>
              <a:rPr sz="2200" spc="-10" dirty="0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parking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spaces 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should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reflect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the desired uses of  </a:t>
            </a:r>
            <a:r>
              <a:rPr sz="2200" spc="20" dirty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site.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600" y="4340352"/>
            <a:ext cx="3627119" cy="2266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7864" y="1629155"/>
            <a:ext cx="3396995" cy="2546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4419600"/>
            <a:ext cx="3249168" cy="2165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8492" y="1600200"/>
            <a:ext cx="3249168" cy="2554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7496" t="31250" r="40337" b="10938"/>
          <a:stretch>
            <a:fillRect/>
          </a:stretch>
        </p:blipFill>
        <p:spPr bwMode="auto">
          <a:xfrm>
            <a:off x="609600" y="0"/>
            <a:ext cx="109728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7496" t="31250" r="40337" b="10938"/>
          <a:stretch>
            <a:fillRect/>
          </a:stretch>
        </p:blipFill>
        <p:spPr bwMode="auto">
          <a:xfrm>
            <a:off x="685800" y="0"/>
            <a:ext cx="1082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6919" t="32535" r="40337" b="10938"/>
          <a:stretch>
            <a:fillRect/>
          </a:stretch>
        </p:blipFill>
        <p:spPr bwMode="auto">
          <a:xfrm>
            <a:off x="685800" y="0"/>
            <a:ext cx="1082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6923" t="31250" r="40337" b="10938"/>
          <a:stretch>
            <a:fillRect/>
          </a:stretch>
        </p:blipFill>
        <p:spPr bwMode="auto">
          <a:xfrm>
            <a:off x="685800" y="0"/>
            <a:ext cx="1082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324600" y="533400"/>
            <a:ext cx="46482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200400"/>
            <a:ext cx="4648200" cy="2971800"/>
          </a:xfrm>
          <a:prstGeom prst="rect">
            <a:avLst/>
          </a:prstGeom>
        </p:spPr>
      </p:pic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33400"/>
            <a:ext cx="5105400" cy="571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838200"/>
            <a:ext cx="41910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800" b="1" spc="6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spc="6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aterials</a:t>
            </a:r>
            <a:r>
              <a:rPr lang="en-US" sz="4800" b="1" spc="11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7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endParaRPr sz="4800" b="1" spc="7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286000"/>
            <a:ext cx="5396153" cy="377682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45"/>
              </a:spcBef>
            </a:pPr>
            <a:r>
              <a:rPr sz="2200" spc="-10" dirty="0">
                <a:latin typeface="Times New Roman" pitchFamily="18" charset="0"/>
                <a:cs typeface="Times New Roman" pitchFamily="18" charset="0"/>
              </a:rPr>
              <a:t>Façade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treatment and the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architectural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detail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buildings contribute significantly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way</a:t>
            </a:r>
            <a:r>
              <a:rPr sz="2200" spc="3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 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building ‘reads’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street and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to the  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character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and continuity of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streetscape. The  composition and detailing of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building façade  also has an impact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apparent bulk and  scale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building.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when  considering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design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development that 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predominant patterns, compositions and  articulation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façades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reinforces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character 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and continuity of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streetscape. This does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not  mean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replicating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the appearance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buildings</a:t>
            </a:r>
            <a:r>
              <a:rPr sz="22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00" y="4071468"/>
            <a:ext cx="5660390" cy="278653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45"/>
              </a:spcBef>
            </a:pP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Contemporary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solutions based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sound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principles, </a:t>
            </a:r>
            <a:r>
              <a:rPr lang="en-US" sz="2200" spc="1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reinforce and 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make  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reference to 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underlying 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elements that create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spc="5" dirty="0" smtClean="0">
                <a:latin typeface="Times New Roman" pitchFamily="18" charset="0"/>
                <a:cs typeface="Times New Roman" pitchFamily="18" charset="0"/>
              </a:rPr>
              <a:t>character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the area are</a:t>
            </a:r>
            <a:r>
              <a:rPr lang="en-US" sz="22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encouraged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Design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consideration is </a:t>
            </a:r>
            <a:r>
              <a:rPr sz="2200" spc="-1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giv</a:t>
            </a:r>
            <a:r>
              <a:rPr sz="2200" spc="-10" dirty="0" smtClean="0">
                <a:latin typeface="Times New Roman" pitchFamily="18" charset="0"/>
                <a:cs typeface="Times New Roman" pitchFamily="18" charset="0"/>
              </a:rPr>
              <a:t>en to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underlying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building materials that contribute </a:t>
            </a:r>
            <a:r>
              <a:rPr sz="2200" spc="-1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character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spc="-10" dirty="0" smtClean="0">
                <a:latin typeface="Times New Roman" pitchFamily="18" charset="0"/>
                <a:cs typeface="Times New Roman" pitchFamily="18" charset="0"/>
              </a:rPr>
              <a:t>building. </a:t>
            </a:r>
            <a:r>
              <a:rPr sz="2200" spc="20" dirty="0" smtClean="0">
                <a:latin typeface="Times New Roman" pitchFamily="18" charset="0"/>
                <a:cs typeface="Times New Roman" pitchFamily="18" charset="0"/>
              </a:rPr>
              <a:t>Such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things include </a:t>
            </a:r>
            <a:r>
              <a:rPr sz="2200" spc="-15" dirty="0" smtClean="0">
                <a:latin typeface="Times New Roman" pitchFamily="18" charset="0"/>
                <a:cs typeface="Times New Roman" pitchFamily="18" charset="0"/>
              </a:rPr>
              <a:t>roof</a:t>
            </a:r>
            <a:r>
              <a:rPr sz="2200" spc="5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20" dirty="0" smtClean="0">
                <a:latin typeface="Times New Roman" pitchFamily="18" charset="0"/>
                <a:cs typeface="Times New Roman" pitchFamily="18" charset="0"/>
              </a:rPr>
              <a:t>shape, </a:t>
            </a:r>
            <a:r>
              <a:rPr sz="2200" spc="10" dirty="0" smtClean="0">
                <a:latin typeface="Times New Roman" pitchFamily="18" charset="0"/>
                <a:cs typeface="Times New Roman" pitchFamily="18" charset="0"/>
              </a:rPr>
              <a:t>pitch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and  overhangs; entry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porches, </a:t>
            </a:r>
            <a:r>
              <a:rPr sz="2200" spc="-15" dirty="0" smtClean="0">
                <a:latin typeface="Times New Roman" pitchFamily="18" charset="0"/>
                <a:cs typeface="Times New Roman" pitchFamily="18" charset="0"/>
              </a:rPr>
              <a:t>verandas, 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balconies</a:t>
            </a:r>
            <a:r>
              <a:rPr lang="en-US" sz="2200" spc="275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terraces, fixtures, &amp; furniture</a:t>
            </a:r>
            <a:r>
              <a:rPr lang="en-US" sz="2200" spc="27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91400" y="2133600"/>
            <a:ext cx="2971800" cy="174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200" y="228600"/>
            <a:ext cx="30861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67800" y="152400"/>
            <a:ext cx="2900172" cy="1923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17496" t="33177" r="40337" b="45711"/>
          <a:stretch>
            <a:fillRect/>
          </a:stretch>
        </p:blipFill>
        <p:spPr bwMode="auto">
          <a:xfrm>
            <a:off x="685800" y="228600"/>
            <a:ext cx="1082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36243" t="67188" r="21889" b="23437"/>
          <a:stretch>
            <a:fillRect/>
          </a:stretch>
        </p:blipFill>
        <p:spPr bwMode="auto">
          <a:xfrm>
            <a:off x="685800" y="5486400"/>
            <a:ext cx="1074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7"/>
          <p:cNvSpPr/>
          <p:nvPr/>
        </p:nvSpPr>
        <p:spPr>
          <a:xfrm>
            <a:off x="8458200" y="4038600"/>
            <a:ext cx="2971800" cy="1746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" y="4038600"/>
            <a:ext cx="3086100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4400" y="3962400"/>
            <a:ext cx="2900172" cy="1923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"/>
            <a:ext cx="10744199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800" b="1" spc="5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URBAN</a:t>
            </a:r>
            <a:r>
              <a:rPr sz="4800" b="1" spc="39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7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US" sz="4800" b="1" spc="7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8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PRINCIPLES/ELEMENTS</a:t>
            </a:r>
            <a:endParaRPr sz="4800" b="1" spc="75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2971800" y="1524000"/>
            <a:ext cx="73152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16921" t="31250" r="40337" b="10938"/>
          <a:stretch>
            <a:fillRect/>
          </a:stretch>
        </p:blipFill>
        <p:spPr bwMode="auto">
          <a:xfrm>
            <a:off x="685800" y="0"/>
            <a:ext cx="1082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496" t="31250" r="40068" b="10938"/>
          <a:stretch>
            <a:fillRect/>
          </a:stretch>
        </p:blipFill>
        <p:spPr bwMode="auto">
          <a:xfrm>
            <a:off x="685800" y="0"/>
            <a:ext cx="1074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6925" t="31250" r="40337" b="10938"/>
          <a:stretch>
            <a:fillRect/>
          </a:stretch>
        </p:blipFill>
        <p:spPr bwMode="auto">
          <a:xfrm>
            <a:off x="685800" y="0"/>
            <a:ext cx="1074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90141" y="1"/>
            <a:ext cx="0" cy="480181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995"/>
                </a:lnTo>
              </a:path>
            </a:pathLst>
          </a:custGeom>
          <a:ln w="12700">
            <a:solidFill>
              <a:srgbClr val="73A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1000" y="152401"/>
          <a:ext cx="11353800" cy="6568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4860"/>
                <a:gridCol w="8788940"/>
              </a:tblGrid>
              <a:tr h="1438207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1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Urban</a:t>
                      </a:r>
                      <a:r>
                        <a:rPr sz="2200" spc="-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2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structure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77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42545" algn="just">
                        <a:lnSpc>
                          <a:spcPct val="108300"/>
                        </a:lnSpc>
                        <a:spcBef>
                          <a:spcPts val="85"/>
                        </a:spcBef>
                      </a:pP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overall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framework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region, </a:t>
                      </a:r>
                      <a:r>
                        <a:rPr sz="2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town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precinct,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showing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relationships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between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zones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built 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forms,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land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forms,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natural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environments, activities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open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spaces.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encompasses </a:t>
                      </a:r>
                      <a:r>
                        <a:rPr sz="2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broader</a:t>
                      </a:r>
                      <a:r>
                        <a:rPr lang="en-US" sz="2200" spc="-15" baseline="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spc="-15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sz="2200" spc="-20" dirty="0" smtClean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ystems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including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transport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infrastructure</a:t>
                      </a:r>
                      <a:r>
                        <a:rPr sz="2200" spc="6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networks.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28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</a:tr>
              <a:tr h="17952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1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Urban</a:t>
                      </a:r>
                      <a:r>
                        <a:rPr sz="2200" spc="-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1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grain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77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43180" algn="just">
                        <a:lnSpc>
                          <a:spcPct val="108300"/>
                        </a:lnSpc>
                        <a:spcBef>
                          <a:spcPts val="85"/>
                        </a:spcBef>
                      </a:pP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balance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open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space </a:t>
                      </a:r>
                      <a:r>
                        <a:rPr sz="2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built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form,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the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nature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extent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subdividing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 </a:t>
                      </a: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area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into 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smaller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parcels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</a:t>
                      </a:r>
                      <a:r>
                        <a:rPr sz="2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blocks. </a:t>
                      </a:r>
                      <a:r>
                        <a:rPr sz="2200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example </a:t>
                      </a: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‘fine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urban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grain’ might constitute </a:t>
                      </a: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network of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small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detailed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streetscapes.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takes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into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consideration the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hierarchy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street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types,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physical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linkages 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movement between locations, and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modes of</a:t>
                      </a:r>
                      <a:r>
                        <a:rPr sz="2200" spc="8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transport.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28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</a:tr>
              <a:tr h="72417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1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Density +</a:t>
                      </a:r>
                      <a:r>
                        <a:rPr sz="2200" spc="-2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30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mix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77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42545">
                        <a:lnSpc>
                          <a:spcPct val="108300"/>
                        </a:lnSpc>
                        <a:spcBef>
                          <a:spcPts val="85"/>
                        </a:spcBef>
                      </a:pP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intensity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development and the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range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different uses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(such as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residential,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commercial, 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institutional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recreational</a:t>
                      </a:r>
                      <a:r>
                        <a:rPr sz="2200" spc="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uses).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28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</a:tr>
              <a:tr h="179522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200" spc="20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Height </a:t>
                      </a:r>
                      <a:r>
                        <a:rPr sz="2200" spc="1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sz="2200" spc="-30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20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massing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77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42545" algn="just">
                        <a:lnSpc>
                          <a:spcPct val="108300"/>
                        </a:lnSpc>
                        <a:spcBef>
                          <a:spcPts val="85"/>
                        </a:spcBef>
                      </a:pP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scale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buildings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relation </a:t>
                      </a:r>
                      <a:r>
                        <a:rPr sz="2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height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floor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area,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how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they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relate </a:t>
                      </a:r>
                      <a:r>
                        <a:rPr sz="2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surrounding land 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forms,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buildings and streets.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also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incorporates the building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envelope,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site coverage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solar 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orientation.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Height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massing create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sense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openness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enclosure,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affect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amenity 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streets, spaces and other</a:t>
                      </a:r>
                      <a:r>
                        <a:rPr sz="2200" spc="5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buildings.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28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</a:tr>
              <a:tr h="72417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200" spc="20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Streetscape </a:t>
                      </a:r>
                      <a:r>
                        <a:rPr sz="2200" spc="1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sz="2200" spc="-4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20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landscape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167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42545">
                        <a:lnSpc>
                          <a:spcPct val="108300"/>
                        </a:lnSpc>
                        <a:spcBef>
                          <a:spcPts val="85"/>
                        </a:spcBef>
                      </a:pP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sz="2200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design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sz="2200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spaces</a:t>
                      </a:r>
                      <a:r>
                        <a:rPr sz="2200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such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as</a:t>
                      </a:r>
                      <a:r>
                        <a:rPr sz="2200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streets,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open</a:t>
                      </a:r>
                      <a:r>
                        <a:rPr sz="2200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spaces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sz="2200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pathways,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sz="2200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includes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landscaping,  microclimate,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shading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sz="2200" spc="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planting.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28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90141" y="1"/>
            <a:ext cx="0" cy="480181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995"/>
                </a:lnTo>
              </a:path>
            </a:pathLst>
          </a:custGeom>
          <a:ln w="12700">
            <a:solidFill>
              <a:srgbClr val="73A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309771"/>
          <a:ext cx="11353799" cy="6548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4861"/>
                <a:gridCol w="8788938"/>
              </a:tblGrid>
              <a:tr h="10965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200" spc="1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Facade +</a:t>
                      </a:r>
                      <a:r>
                        <a:rPr sz="2200" spc="-2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20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interface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167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42545" algn="just">
                        <a:lnSpc>
                          <a:spcPct val="108300"/>
                        </a:lnSpc>
                        <a:spcBef>
                          <a:spcPts val="85"/>
                        </a:spcBef>
                      </a:pP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relationship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buildings </a:t>
                      </a:r>
                      <a:r>
                        <a:rPr sz="2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site,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street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neighbouring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buildings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(alignment,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setbacks, 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boundary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treatment)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the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architectural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expression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their facades (projections,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openings, 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patterns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sz="2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materials).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28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</a:tr>
              <a:tr h="1820666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200" spc="1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Details +</a:t>
                      </a:r>
                      <a:r>
                        <a:rPr sz="2200" spc="-2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1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materials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167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42545" algn="just">
                        <a:lnSpc>
                          <a:spcPct val="108300"/>
                        </a:lnSpc>
                        <a:spcBef>
                          <a:spcPts val="85"/>
                        </a:spcBef>
                      </a:pP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close-up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appearance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objects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surfaces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the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selection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materials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terms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detail, 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craftsmanship, texture,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colour, durability, sustainability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treatment.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includes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private 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structures and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space,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street furniture, paving, lighting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signage. It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contributes </a:t>
                      </a:r>
                      <a:r>
                        <a:rPr sz="2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human </a:t>
                      </a:r>
                      <a:r>
                        <a:rPr sz="220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comfort, 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safety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enjoyment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 or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private</a:t>
                      </a:r>
                      <a:r>
                        <a:rPr sz="2200" spc="10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domain.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28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</a:tr>
              <a:tr h="3631051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200" spc="2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r>
                        <a:rPr sz="2200" spc="-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Realm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167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41910" algn="just">
                        <a:lnSpc>
                          <a:spcPct val="108300"/>
                        </a:lnSpc>
                        <a:spcBef>
                          <a:spcPts val="85"/>
                        </a:spcBef>
                      </a:pPr>
                      <a:r>
                        <a:rPr sz="2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Much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urban design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concerned </a:t>
                      </a:r>
                      <a:r>
                        <a:rPr sz="2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with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design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management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publicly used space </a:t>
                      </a: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(also 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referred </a:t>
                      </a:r>
                      <a:r>
                        <a:rPr sz="2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realm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public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domain)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the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way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this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experienced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used. </a:t>
                      </a: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realm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includes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natural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built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environment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used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general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 on </a:t>
                      </a: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sz="2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day-to-day 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basis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such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streets,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plazas,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parks,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infrastructure.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Some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aspects of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privately </a:t>
                      </a:r>
                      <a:r>
                        <a:rPr sz="2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owned 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space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such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bulk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scale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buildings,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courtyards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entries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that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traversed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sz="2200" spc="-4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  or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gardens </a:t>
                      </a:r>
                      <a:r>
                        <a:rPr sz="2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that </a:t>
                      </a: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visible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from the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realm,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also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contribute </a:t>
                      </a:r>
                      <a:r>
                        <a:rPr sz="2200" spc="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overall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result.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times, 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there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 </a:t>
                      </a: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blurring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 public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private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realms,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particularly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where privately </a:t>
                      </a:r>
                      <a:r>
                        <a:rPr sz="2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owned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space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publicly  used.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28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90141" y="1"/>
            <a:ext cx="0" cy="480181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995"/>
                </a:lnTo>
              </a:path>
            </a:pathLst>
          </a:custGeom>
          <a:ln w="12700">
            <a:solidFill>
              <a:srgbClr val="73A533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4801" y="457200"/>
          <a:ext cx="11430000" cy="2151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2075"/>
                <a:gridCol w="8847925"/>
              </a:tblGrid>
              <a:tr h="31916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200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Topography,</a:t>
                      </a:r>
                      <a:r>
                        <a:rPr sz="2200" spc="-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20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landscape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167" marB="0">
                    <a:lnT w="6350" cap="flat" cmpd="sng" algn="ctr">
                      <a:solidFill>
                        <a:srgbClr val="73A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natural environment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includes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topography of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landforms, water and</a:t>
                      </a:r>
                      <a:r>
                        <a:rPr sz="2200" spc="2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environment</a:t>
                      </a:r>
                      <a:endParaRPr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2376" marB="0">
                    <a:lnT w="6350" cap="flat" cmpd="sng" algn="ctr">
                      <a:solidFill>
                        <a:srgbClr val="73A5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</a:tr>
              <a:tr h="116530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200" spc="1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Social + </a:t>
                      </a:r>
                      <a:r>
                        <a:rPr sz="2200" spc="30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economic</a:t>
                      </a:r>
                      <a:r>
                        <a:rPr sz="2200" spc="-55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30" dirty="0">
                          <a:solidFill>
                            <a:srgbClr val="73A5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fabric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167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42545" algn="just">
                        <a:lnSpc>
                          <a:spcPct val="108300"/>
                        </a:lnSpc>
                        <a:spcBef>
                          <a:spcPts val="85"/>
                        </a:spcBef>
                      </a:pP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non-physical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aspects of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urban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include social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factors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(culture,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participation,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health 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well-being)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 </a:t>
                      </a:r>
                      <a:r>
                        <a:rPr sz="2200" spc="-2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well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productive capacity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economic productivity of </a:t>
                      </a:r>
                      <a:r>
                        <a:rPr sz="2200" spc="-4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community. It 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incorporates</a:t>
                      </a:r>
                      <a:r>
                        <a:rPr sz="2200" spc="-6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aspects</a:t>
                      </a:r>
                      <a:r>
                        <a:rPr sz="2200" spc="-6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such</a:t>
                      </a:r>
                      <a:r>
                        <a:rPr sz="2200" spc="-6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3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r>
                        <a:rPr sz="2200" spc="-6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demographics</a:t>
                      </a:r>
                      <a:r>
                        <a:rPr sz="2200" spc="-6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sz="2200" spc="-6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3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life</a:t>
                      </a:r>
                      <a:r>
                        <a:rPr sz="2200" spc="-6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stages,</a:t>
                      </a:r>
                      <a:r>
                        <a:rPr sz="2200" spc="-6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2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social</a:t>
                      </a:r>
                      <a:r>
                        <a:rPr sz="2200" spc="-6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interaction</a:t>
                      </a:r>
                      <a:r>
                        <a:rPr sz="2200" spc="-6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sz="2200" spc="-6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5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support</a:t>
                      </a:r>
                      <a:r>
                        <a:rPr sz="2200" spc="-6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231F2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networks.</a:t>
                      </a:r>
                      <a:endParaRPr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281" marB="0">
                    <a:lnT w="6350">
                      <a:solidFill>
                        <a:srgbClr val="73A533"/>
                      </a:solidFill>
                      <a:prstDash val="solid"/>
                    </a:lnT>
                    <a:lnB w="6350">
                      <a:solidFill>
                        <a:srgbClr val="73A53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762000"/>
            <a:ext cx="11658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800" b="1" spc="8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ELEMENTS </a:t>
            </a:r>
            <a:r>
              <a:rPr sz="4800" b="1" spc="45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4800" b="1" spc="5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URBAN</a:t>
            </a:r>
            <a:r>
              <a:rPr sz="4800" b="1" spc="39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75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400" y="1676400"/>
            <a:ext cx="3581400" cy="4717958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210"/>
              </a:spcBef>
              <a:buClr>
                <a:srgbClr val="99CA38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Signage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lnSpc>
                <a:spcPct val="100000"/>
              </a:lnSpc>
              <a:spcBef>
                <a:spcPts val="1115"/>
              </a:spcBef>
              <a:buClr>
                <a:srgbClr val="99CA38"/>
              </a:buClr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Lighting</a:t>
            </a:r>
          </a:p>
          <a:p>
            <a:pPr marL="284480" indent="-272415">
              <a:lnSpc>
                <a:spcPct val="100000"/>
              </a:lnSpc>
              <a:spcBef>
                <a:spcPts val="1120"/>
              </a:spcBef>
              <a:buClr>
                <a:srgbClr val="99CA38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800" spc="-15" dirty="0">
                <a:latin typeface="Times New Roman" pitchFamily="18" charset="0"/>
                <a:cs typeface="Times New Roman" pitchFamily="18" charset="0"/>
              </a:rPr>
              <a:t>Parking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84480" indent="-272415">
              <a:lnSpc>
                <a:spcPct val="100000"/>
              </a:lnSpc>
              <a:spcBef>
                <a:spcPts val="1120"/>
              </a:spcBef>
              <a:buClr>
                <a:srgbClr val="99CA38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800" spc="10" dirty="0" smtClean="0">
                <a:latin typeface="Times New Roman" pitchFamily="18" charset="0"/>
                <a:cs typeface="Times New Roman" pitchFamily="18" charset="0"/>
              </a:rPr>
              <a:t>Service</a:t>
            </a:r>
            <a:r>
              <a:rPr sz="2800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areas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lnSpc>
                <a:spcPct val="100000"/>
              </a:lnSpc>
              <a:spcBef>
                <a:spcPts val="1545"/>
              </a:spcBef>
              <a:buClr>
                <a:srgbClr val="99CA38"/>
              </a:buClr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Fencing</a:t>
            </a:r>
          </a:p>
          <a:p>
            <a:pPr marL="284480" indent="-272415">
              <a:lnSpc>
                <a:spcPct val="100000"/>
              </a:lnSpc>
              <a:spcBef>
                <a:spcPts val="1440"/>
              </a:spcBef>
              <a:buClr>
                <a:srgbClr val="99CA38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Building</a:t>
            </a:r>
            <a:r>
              <a:rPr lang="en-US" sz="28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4480" indent="-272415">
              <a:lnSpc>
                <a:spcPct val="100000"/>
              </a:lnSpc>
              <a:spcBef>
                <a:spcPts val="1440"/>
              </a:spcBef>
              <a:buClr>
                <a:srgbClr val="99CA38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Building</a:t>
            </a:r>
            <a:r>
              <a:rPr lang="en-US" sz="28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Articulation</a:t>
            </a:r>
          </a:p>
          <a:p>
            <a:pPr marL="284480" indent="-272415">
              <a:lnSpc>
                <a:spcPct val="100000"/>
              </a:lnSpc>
              <a:spcBef>
                <a:spcPts val="1120"/>
              </a:spcBef>
              <a:buClr>
                <a:srgbClr val="99CA38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839165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800" b="1" spc="9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b="1" spc="8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spc="9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spc="4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spc="-2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spc="9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0" y="2971800"/>
            <a:ext cx="2945892" cy="1755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2971800"/>
            <a:ext cx="2833117" cy="1738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0" y="304800"/>
            <a:ext cx="3566159" cy="2389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 txBox="1"/>
          <p:nvPr/>
        </p:nvSpPr>
        <p:spPr>
          <a:xfrm>
            <a:off x="838200" y="1676400"/>
            <a:ext cx="10439400" cy="485927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6197600" algn="just">
              <a:lnSpc>
                <a:spcPct val="90000"/>
              </a:lnSpc>
              <a:spcBef>
                <a:spcPts val="360"/>
              </a:spcBef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choosing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 sign one 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consider  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several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aspects </a:t>
            </a:r>
            <a:r>
              <a:rPr sz="2200" spc="15" dirty="0">
                <a:latin typeface="Times New Roman" pitchFamily="18" charset="0"/>
                <a:cs typeface="Times New Roman" pitchFamily="18" charset="0"/>
              </a:rPr>
              <a:t>such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as the desired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size, 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type and placement of a sign. The first  question that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should ask is 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sz="2200" spc="25" dirty="0">
                <a:latin typeface="Times New Roman" pitchFamily="18" charset="0"/>
                <a:cs typeface="Times New Roman" pitchFamily="18" charset="0"/>
              </a:rPr>
              <a:t>much 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space do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you have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construct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 sign?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If  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limited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space 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should  consider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constructing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wall, canopy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or  awning sign. If the site is 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enough to 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construct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a monument sign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should do  so in addition to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wall, canopy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or awning  </a:t>
            </a:r>
            <a:r>
              <a:rPr sz="2200" spc="-10" dirty="0" smtClean="0">
                <a:latin typeface="Times New Roman" pitchFamily="18" charset="0"/>
                <a:cs typeface="Times New Roman" pitchFamily="18" charset="0"/>
              </a:rPr>
              <a:t>signs.</a:t>
            </a:r>
            <a:endParaRPr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92759" marR="5080">
              <a:lnSpc>
                <a:spcPct val="100000"/>
              </a:lnSpc>
              <a:spcBef>
                <a:spcPts val="1105"/>
              </a:spcBef>
            </a:pPr>
            <a:r>
              <a:rPr sz="2200" spc="5" dirty="0" smtClean="0">
                <a:latin typeface="Times New Roman" pitchFamily="18" charset="0"/>
                <a:cs typeface="Times New Roman" pitchFamily="18" charset="0"/>
              </a:rPr>
              <a:t>Architecturally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integrate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signs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with their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surroundings in </a:t>
            </a:r>
            <a:r>
              <a:rPr sz="2200" spc="10" dirty="0" smtClean="0">
                <a:latin typeface="Times New Roman" pitchFamily="18" charset="0"/>
                <a:cs typeface="Times New Roman" pitchFamily="18" charset="0"/>
              </a:rPr>
              <a:t>terms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spc="-20" dirty="0" smtClean="0">
                <a:latin typeface="Times New Roman" pitchFamily="18" charset="0"/>
                <a:cs typeface="Times New Roman" pitchFamily="18" charset="0"/>
              </a:rPr>
              <a:t>size, </a:t>
            </a:r>
            <a:r>
              <a:rPr sz="2200" spc="-15" dirty="0" smtClean="0">
                <a:latin typeface="Times New Roman" pitchFamily="18" charset="0"/>
                <a:cs typeface="Times New Roman" pitchFamily="18" charset="0"/>
              </a:rPr>
              <a:t>shape, </a:t>
            </a:r>
            <a:r>
              <a:rPr sz="2200" spc="-30" dirty="0" smtClean="0">
                <a:latin typeface="Times New Roman" pitchFamily="18" charset="0"/>
                <a:cs typeface="Times New Roman" pitchFamily="18" charset="0"/>
              </a:rPr>
              <a:t>color,  </a:t>
            </a:r>
            <a:r>
              <a:rPr sz="2200" spc="-10" dirty="0" smtClean="0">
                <a:latin typeface="Times New Roman" pitchFamily="18" charset="0"/>
                <a:cs typeface="Times New Roman" pitchFamily="18" charset="0"/>
              </a:rPr>
              <a:t>texture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lighting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so that </a:t>
            </a:r>
            <a:r>
              <a:rPr sz="2200" spc="-25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are complementary to the </a:t>
            </a:r>
            <a:r>
              <a:rPr sz="2200" spc="-10" dirty="0" smtClean="0">
                <a:latin typeface="Times New Roman" pitchFamily="18" charset="0"/>
                <a:cs typeface="Times New Roman" pitchFamily="18" charset="0"/>
              </a:rPr>
              <a:t>overall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design of the 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building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and are not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visual competition with other </a:t>
            </a:r>
            <a:r>
              <a:rPr sz="2200" spc="-5" dirty="0" smtClean="0">
                <a:latin typeface="Times New Roman" pitchFamily="18" charset="0"/>
                <a:cs typeface="Times New Roman" pitchFamily="18" charset="0"/>
              </a:rPr>
              <a:t>signs in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smtClean="0">
                <a:latin typeface="Times New Roman" pitchFamily="18" charset="0"/>
                <a:cs typeface="Times New Roman" pitchFamily="18" charset="0"/>
              </a:rPr>
              <a:t>area.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304801"/>
            <a:ext cx="10707521" cy="65532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Environmental graphic communications whose functions include direction, identification, information or orientation, regulation, warning, or restriction.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Symbols or words whose function is to provide direction, identification, information or orientation, regulation, warning, or restriction.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Signage include direction signs, signs of locality, street names and numbering, information signs, etc.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All types of signs should be visible, clear, simple, easy to read and understand, and properly lit at night.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 general, signs should not be placed behind glass because of possible reflection.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Signage placed on the pedestrian path of travel are considered obstructions; thus, they should be detectable.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All directional and informational signage must be uniform to provide a unique character in a particular precinct.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Signs must not block the view of or the view from adjacent buildings and must not be excessive in size and number.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Traffic signs and signals must be carefully placed in a way that they do not cause or contribute to chaos and clutter.</a:t>
            </a:r>
          </a:p>
          <a:p>
            <a:pPr algn="just"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861" t="32813" r="39453" b="10660"/>
          <a:stretch>
            <a:fillRect/>
          </a:stretch>
        </p:blipFill>
        <p:spPr bwMode="auto">
          <a:xfrm>
            <a:off x="533400" y="0"/>
            <a:ext cx="1104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1152</Words>
  <Application>Microsoft Office PowerPoint</Application>
  <PresentationFormat>Custom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Slide 1</vt:lpstr>
      <vt:lpstr>URBAN DESIGN PRINCIPLES/ELEMENTS</vt:lpstr>
      <vt:lpstr>Slide 3</vt:lpstr>
      <vt:lpstr>Slide 4</vt:lpstr>
      <vt:lpstr>Slide 5</vt:lpstr>
      <vt:lpstr>ELEMENTS OF URBAN DESIGN</vt:lpstr>
      <vt:lpstr>Signage</vt:lpstr>
      <vt:lpstr>Slide 8</vt:lpstr>
      <vt:lpstr>Slide 9</vt:lpstr>
      <vt:lpstr>Lighting</vt:lpstr>
      <vt:lpstr>Slide 11</vt:lpstr>
      <vt:lpstr>Parking</vt:lpstr>
      <vt:lpstr>Slide 13</vt:lpstr>
      <vt:lpstr>Slide 14</vt:lpstr>
      <vt:lpstr>Slide 15</vt:lpstr>
      <vt:lpstr>Slide 16</vt:lpstr>
      <vt:lpstr>Slide 17</vt:lpstr>
      <vt:lpstr>Materials Used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urban design</dc:title>
  <dc:creator>Sukhneet Kaur</dc:creator>
  <cp:lastModifiedBy>AJ</cp:lastModifiedBy>
  <cp:revision>4</cp:revision>
  <dcterms:created xsi:type="dcterms:W3CDTF">2020-02-09T17:46:26Z</dcterms:created>
  <dcterms:modified xsi:type="dcterms:W3CDTF">2020-04-27T11:20:21Z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2020-02-09T00:00:00Z</vt:filetime>
  </property>
</Properties>
</file>